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9" r:id="rId3"/>
    <p:sldId id="293" r:id="rId4"/>
    <p:sldId id="323" r:id="rId5"/>
    <p:sldId id="319" r:id="rId6"/>
    <p:sldId id="324" r:id="rId7"/>
    <p:sldId id="318" r:id="rId8"/>
    <p:sldId id="322" r:id="rId9"/>
    <p:sldId id="316" r:id="rId10"/>
    <p:sldId id="320" r:id="rId11"/>
    <p:sldId id="32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B540"/>
    <a:srgbClr val="9469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75" autoAdjust="0"/>
    <p:restoredTop sz="85697" autoAdjust="0"/>
  </p:normalViewPr>
  <p:slideViewPr>
    <p:cSldViewPr snapToGrid="0" snapToObjects="1">
      <p:cViewPr varScale="1">
        <p:scale>
          <a:sx n="72" d="100"/>
          <a:sy n="72" d="100"/>
        </p:scale>
        <p:origin x="130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85" d="100"/>
          <a:sy n="85" d="100"/>
        </p:scale>
        <p:origin x="316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10DA5-9455-994B-A668-D6237F24A12C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EAD5A-7DDE-DD4C-B142-C2E3BB32D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626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E8F3C-9539-AC47-B1A4-DF75239D39CE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C5F31-B3B2-F341-9146-F3958B6A7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74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C5F31-B3B2-F341-9146-F3958B6A777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40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C5F31-B3B2-F341-9146-F3958B6A777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72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C5F31-B3B2-F341-9146-F3958B6A777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0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C5F31-B3B2-F341-9146-F3958B6A777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87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92DF6-C55E-E346-887D-BA01ABD28A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49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6FE13-BDA9-1A4F-AB40-E69DB4D50E8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27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6FE13-BDA9-1A4F-AB40-E69DB4D50E8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27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6FE13-BDA9-1A4F-AB40-E69DB4D50E8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27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C5F31-B3B2-F341-9146-F3958B6A777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721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6FE13-BDA9-1A4F-AB40-E69DB4D50E8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27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FF15-5DC0-B44F-BEAA-CFF5C0E91B69}" type="datetime1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C60C-3832-5C4E-895E-98D429219D16}" type="datetime1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BF7E-4F40-744E-BFDF-6A7C1E3CF588}" type="datetime1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D6D8-3110-8D49-975B-D5FF2D3BED80}" type="datetime1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B446-2533-5142-8871-D347A2C7CE11}" type="datetime1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DD02-6FF8-9747-A8E2-6A3BA43824EC}" type="datetime1">
              <a:rPr lang="en-US" smtClean="0"/>
              <a:t>3/12/2017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72CB-705F-6A40-8682-A8BD2484EA40}" type="datetime1">
              <a:rPr lang="en-US" smtClean="0"/>
              <a:t>3/12/2017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627A-72D2-464D-86F2-3AF0C36E46CB}" type="datetime1">
              <a:rPr lang="en-US" smtClean="0"/>
              <a:t>3/12/2017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1A3F-0154-854C-8477-FDCD11E5AD43}" type="datetime1">
              <a:rPr lang="en-US" smtClean="0"/>
              <a:t>3/12/2017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47F38-6C7D-A344-99B0-5037E4D18890}" type="datetime1">
              <a:rPr lang="en-US" smtClean="0"/>
              <a:t>3/12/2017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58746-3444-A647-B766-F4425C341CE8}" type="datetime1">
              <a:rPr lang="en-US" smtClean="0"/>
              <a:t>3/12/2017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FC2B1930-BDE0-B04A-8216-2CB112E351D7}" type="datetime1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8193" y="5287619"/>
            <a:ext cx="4728450" cy="1340206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rgbClr val="DCB540"/>
                </a:solidFill>
                <a:latin typeface="+mj-lt"/>
                <a:cs typeface="Cambria"/>
              </a:rPr>
              <a:t>2017 AIUSA ICM Delegation</a:t>
            </a:r>
          </a:p>
          <a:p>
            <a:pPr algn="l"/>
            <a:r>
              <a:rPr lang="en-US" sz="3200" dirty="0" smtClean="0">
                <a:solidFill>
                  <a:srgbClr val="DCB540"/>
                </a:solidFill>
                <a:latin typeface="+mj-lt"/>
                <a:cs typeface="Cambria"/>
              </a:rPr>
              <a:t>ICM2017@aiusa.org</a:t>
            </a:r>
            <a:endParaRPr lang="en-US" sz="3200" dirty="0">
              <a:solidFill>
                <a:srgbClr val="DCB540"/>
              </a:solidFill>
              <a:latin typeface="+mj-lt"/>
              <a:cs typeface="Cambr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1292087"/>
            <a:ext cx="8656164" cy="2037522"/>
          </a:xfrm>
        </p:spPr>
        <p:txBody>
          <a:bodyPr>
            <a:noAutofit/>
          </a:bodyPr>
          <a:lstStyle/>
          <a:p>
            <a:pPr algn="ctr"/>
            <a:r>
              <a:rPr lang="en-US" sz="4400" cap="none" dirty="0" smtClean="0">
                <a:cs typeface="Cambria"/>
              </a:rPr>
              <a:t>33</a:t>
            </a:r>
            <a:r>
              <a:rPr lang="en-US" sz="4400" cap="none" baseline="30000" dirty="0" smtClean="0">
                <a:cs typeface="Cambria"/>
              </a:rPr>
              <a:t>rd</a:t>
            </a:r>
            <a:r>
              <a:rPr lang="en-US" sz="4400" cap="none" dirty="0" smtClean="0">
                <a:cs typeface="Cambria"/>
              </a:rPr>
              <a:t> International Council Meeting</a:t>
            </a:r>
            <a:br>
              <a:rPr lang="en-US" sz="4400" cap="none" dirty="0" smtClean="0">
                <a:cs typeface="Cambria"/>
              </a:rPr>
            </a:br>
            <a:r>
              <a:rPr lang="en-US" sz="2000" cap="none" dirty="0" smtClean="0">
                <a:cs typeface="Cambria"/>
              </a:rPr>
              <a:t/>
            </a:r>
            <a:br>
              <a:rPr lang="en-US" sz="2000" cap="none" dirty="0" smtClean="0">
                <a:cs typeface="Cambria"/>
              </a:rPr>
            </a:br>
            <a:r>
              <a:rPr lang="en-US" sz="4000" cap="none" dirty="0" smtClean="0">
                <a:cs typeface="Cambria"/>
              </a:rPr>
              <a:t>August 2017</a:t>
            </a:r>
            <a:endParaRPr lang="en-US" sz="4000" cap="none" dirty="0">
              <a:cs typeface="Cambria"/>
            </a:endParaRPr>
          </a:p>
        </p:txBody>
      </p:sp>
      <p:pic>
        <p:nvPicPr>
          <p:cNvPr id="7" name="Picture 6" descr="AI Logo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232" y="5377007"/>
            <a:ext cx="3081931" cy="123370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5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3778" y="274638"/>
            <a:ext cx="5573888" cy="1051806"/>
          </a:xfrm>
        </p:spPr>
        <p:txBody>
          <a:bodyPr/>
          <a:lstStyle/>
          <a:p>
            <a:r>
              <a:rPr lang="en-US" sz="3200" dirty="0" smtClean="0"/>
              <a:t>Breakout!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467554"/>
            <a:ext cx="7924800" cy="5141967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en-US" sz="3000" dirty="0" smtClean="0"/>
              <a:t>New governance model, including voting changes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en-US" sz="3000" dirty="0" smtClean="0"/>
              <a:t>AI policy regarding military occupations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en-US" sz="3000" dirty="0" smtClean="0"/>
              <a:t>Decriminalization of drugs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en-US" sz="3000" dirty="0" smtClean="0"/>
              <a:t>AI policy on elections and democracy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en-US" sz="3000" dirty="0" smtClean="0"/>
              <a:t>AI and civil disobedience</a:t>
            </a:r>
            <a:endParaRPr lang="en-US" sz="30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263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284111"/>
            <a:ext cx="8087139" cy="1936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DCB540"/>
                </a:solidFill>
              </a:rPr>
              <a:t>At the AGM: </a:t>
            </a:r>
          </a:p>
          <a:p>
            <a:r>
              <a:rPr lang="en-US" sz="2800" dirty="0" smtClean="0"/>
              <a:t>ICM discussion session (Sunday, 8 am)</a:t>
            </a:r>
          </a:p>
          <a:p>
            <a:r>
              <a:rPr lang="en-US" sz="2800" dirty="0" smtClean="0"/>
              <a:t>Global Governance </a:t>
            </a:r>
            <a:r>
              <a:rPr lang="en-US" sz="2800" dirty="0"/>
              <a:t>R</a:t>
            </a:r>
            <a:r>
              <a:rPr lang="en-US" sz="2800" dirty="0" smtClean="0"/>
              <a:t>eform (Sunday, 12:35 pm)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02296" y="121180"/>
            <a:ext cx="6894443" cy="797806"/>
          </a:xfrm>
        </p:spPr>
        <p:txBody>
          <a:bodyPr/>
          <a:lstStyle/>
          <a:p>
            <a:r>
              <a:rPr lang="en-US" sz="3200" dirty="0" smtClean="0"/>
              <a:t>AIUSA 2017 </a:t>
            </a:r>
            <a:r>
              <a:rPr lang="en-US" sz="3200" dirty="0"/>
              <a:t>ICM </a:t>
            </a:r>
            <a:r>
              <a:rPr lang="en-US" sz="3200" dirty="0" smtClean="0"/>
              <a:t>consultation</a:t>
            </a:r>
            <a:endParaRPr lang="en-US" sz="3200" dirty="0"/>
          </a:p>
        </p:txBody>
      </p:sp>
      <p:sp>
        <p:nvSpPr>
          <p:cNvPr id="5" name="Content Placeholder 1"/>
          <p:cNvSpPr>
            <a:spLocks noGrp="1"/>
          </p:cNvSpPr>
          <p:nvPr>
            <p:ph sz="quarter" idx="13"/>
          </p:nvPr>
        </p:nvSpPr>
        <p:spPr>
          <a:xfrm>
            <a:off x="609599" y="3729134"/>
            <a:ext cx="8087139" cy="26007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DCB540"/>
                </a:solidFill>
              </a:rPr>
              <a:t>After the AGM</a:t>
            </a:r>
          </a:p>
          <a:p>
            <a:r>
              <a:rPr lang="en-US" sz="2800" dirty="0"/>
              <a:t>Consultation </a:t>
            </a:r>
            <a:r>
              <a:rPr lang="en-US" sz="2800" dirty="0" smtClean="0"/>
              <a:t>Meetings with the ICM Delegation</a:t>
            </a:r>
          </a:p>
          <a:p>
            <a:pPr lvl="1"/>
            <a:r>
              <a:rPr lang="en-US" sz="2800" dirty="0" smtClean="0"/>
              <a:t>To be scheduled </a:t>
            </a:r>
          </a:p>
          <a:p>
            <a:pPr lvl="1"/>
            <a:r>
              <a:rPr lang="en-US" sz="2800" dirty="0" smtClean="0"/>
              <a:t>Email us:  ICM2017@aiusa.org </a:t>
            </a:r>
          </a:p>
        </p:txBody>
      </p:sp>
    </p:spTree>
    <p:extLst>
      <p:ext uri="{BB962C8B-B14F-4D97-AF65-F5344CB8AC3E}">
        <p14:creationId xmlns:p14="http://schemas.microsoft.com/office/powerpoint/2010/main" val="1988893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665223" y="284083"/>
            <a:ext cx="7924800" cy="7287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The ICM in Context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36333" y="1143000"/>
            <a:ext cx="3245556" cy="892552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</a:rPr>
              <a:t>International Council Meeting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FFFFFF"/>
                </a:solidFill>
              </a:rPr>
              <a:t>Highest decision-making body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FFFFFF"/>
                </a:solidFill>
              </a:rPr>
              <a:t>Meets every two years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36333" y="2381956"/>
            <a:ext cx="3245556" cy="892552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</a:rPr>
              <a:t>International Board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FFFFFF"/>
                </a:solidFill>
              </a:rPr>
              <a:t>Elected by ICM to govern the movement between ICMs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36333" y="3651956"/>
            <a:ext cx="3245556" cy="892552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</a:rPr>
              <a:t>Secretary General 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FFFFFF"/>
                </a:solidFill>
              </a:rPr>
              <a:t>Reports to the International Board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FFFFFF"/>
                </a:solidFill>
              </a:rPr>
              <a:t>Operational leader of the movement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8444" y="5221111"/>
            <a:ext cx="756355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 smtClean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36333" y="4936067"/>
            <a:ext cx="3245556" cy="1138773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</a:rPr>
              <a:t>International Secretariat 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FFFFFF"/>
                </a:solidFill>
              </a:rPr>
              <a:t>Professional expertise 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FFFFFF"/>
                </a:solidFill>
              </a:rPr>
              <a:t>Undertakes research, campaigning, mobilization, etc. </a:t>
            </a:r>
            <a:endParaRPr lang="en-US" sz="1600" dirty="0">
              <a:solidFill>
                <a:srgbClr val="FFFFFF"/>
              </a:solidFill>
            </a:endParaRPr>
          </a:p>
        </p:txBody>
      </p:sp>
      <p:cxnSp>
        <p:nvCxnSpPr>
          <p:cNvPr id="20" name="Straight Arrow Connector 19"/>
          <p:cNvCxnSpPr>
            <a:stCxn id="12" idx="2"/>
            <a:endCxn id="13" idx="0"/>
          </p:cNvCxnSpPr>
          <p:nvPr/>
        </p:nvCxnSpPr>
        <p:spPr>
          <a:xfrm>
            <a:off x="4459111" y="2035552"/>
            <a:ext cx="0" cy="3464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2"/>
            <a:endCxn id="14" idx="0"/>
          </p:cNvCxnSpPr>
          <p:nvPr/>
        </p:nvCxnSpPr>
        <p:spPr>
          <a:xfrm>
            <a:off x="4459111" y="3274508"/>
            <a:ext cx="0" cy="3774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4" idx="2"/>
            <a:endCxn id="15" idx="0"/>
          </p:cNvCxnSpPr>
          <p:nvPr/>
        </p:nvCxnSpPr>
        <p:spPr>
          <a:xfrm>
            <a:off x="4459111" y="4544508"/>
            <a:ext cx="0" cy="39155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702778" y="617763"/>
            <a:ext cx="2144889" cy="216212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ctr" anchorCtr="1">
            <a:noAutofit/>
          </a:bodyPr>
          <a:lstStyle/>
          <a:p>
            <a:pPr algn="ctr"/>
            <a:r>
              <a:rPr lang="en-US" sz="2050" b="1" dirty="0" smtClean="0"/>
              <a:t>Sections and Structures </a:t>
            </a:r>
          </a:p>
          <a:p>
            <a:pPr algn="ctr"/>
            <a:r>
              <a:rPr lang="en-US" sz="1600" dirty="0" smtClean="0"/>
              <a:t>-Send delegates and vote at ICM</a:t>
            </a:r>
          </a:p>
          <a:p>
            <a:pPr algn="ctr"/>
            <a:r>
              <a:rPr lang="en-US" sz="1600" dirty="0" smtClean="0"/>
              <a:t>-Accountable to the ICM</a:t>
            </a:r>
            <a:endParaRPr lang="en-US" sz="1600" dirty="0"/>
          </a:p>
        </p:txBody>
      </p:sp>
      <p:sp>
        <p:nvSpPr>
          <p:cNvPr id="29" name="Oval 28"/>
          <p:cNvSpPr/>
          <p:nvPr/>
        </p:nvSpPr>
        <p:spPr>
          <a:xfrm>
            <a:off x="222956" y="1851225"/>
            <a:ext cx="2144889" cy="216212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ctr" anchorCtr="1">
            <a:noAutofit/>
          </a:bodyPr>
          <a:lstStyle/>
          <a:p>
            <a:pPr algn="ctr"/>
            <a:r>
              <a:rPr lang="en-US" sz="2050" b="1" dirty="0" smtClean="0"/>
              <a:t>Chairs Forum</a:t>
            </a:r>
          </a:p>
          <a:p>
            <a:pPr algn="ctr"/>
            <a:r>
              <a:rPr lang="en-US" sz="1600" dirty="0" smtClean="0"/>
              <a:t>-Meets annually</a:t>
            </a:r>
          </a:p>
          <a:p>
            <a:pPr algn="ctr"/>
            <a:r>
              <a:rPr lang="en-US" sz="1600" dirty="0" smtClean="0"/>
              <a:t>-Advises the IB and the movement</a:t>
            </a:r>
            <a:endParaRPr lang="en-US" sz="1600" dirty="0"/>
          </a:p>
        </p:txBody>
      </p:sp>
      <p:cxnSp>
        <p:nvCxnSpPr>
          <p:cNvPr id="31" name="Straight Arrow Connector 30"/>
          <p:cNvCxnSpPr>
            <a:stCxn id="13" idx="1"/>
          </p:cNvCxnSpPr>
          <p:nvPr/>
        </p:nvCxnSpPr>
        <p:spPr>
          <a:xfrm flipH="1">
            <a:off x="2367845" y="2828232"/>
            <a:ext cx="46848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2" idx="3"/>
          </p:cNvCxnSpPr>
          <p:nvPr/>
        </p:nvCxnSpPr>
        <p:spPr>
          <a:xfrm>
            <a:off x="6081889" y="1589276"/>
            <a:ext cx="620889" cy="52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03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599" y="1600200"/>
            <a:ext cx="4654827" cy="468133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Sets Human Rights Policy   and Strategy</a:t>
            </a:r>
          </a:p>
          <a:p>
            <a:r>
              <a:rPr lang="en-US" sz="2800" dirty="0" smtClean="0"/>
              <a:t>Sets Organizational Strategy</a:t>
            </a:r>
          </a:p>
          <a:p>
            <a:pPr lvl="1"/>
            <a:r>
              <a:rPr lang="en-US" sz="2400" dirty="0" smtClean="0"/>
              <a:t>Governance</a:t>
            </a:r>
          </a:p>
          <a:p>
            <a:pPr lvl="1"/>
            <a:r>
              <a:rPr lang="en-US" sz="2400" dirty="0" smtClean="0"/>
              <a:t>Organization</a:t>
            </a:r>
          </a:p>
          <a:p>
            <a:pPr lvl="1"/>
            <a:r>
              <a:rPr lang="en-US" sz="2400" dirty="0" smtClean="0"/>
              <a:t>Finance</a:t>
            </a:r>
          </a:p>
          <a:p>
            <a:r>
              <a:rPr lang="en-US" sz="2800" dirty="0" smtClean="0"/>
              <a:t>Elects the International Board and Other Bodies</a:t>
            </a:r>
          </a:p>
          <a:p>
            <a:r>
              <a:rPr lang="en-US" sz="2800" dirty="0" smtClean="0"/>
              <a:t>Accountability </a:t>
            </a:r>
          </a:p>
          <a:p>
            <a:endParaRPr lang="en-US" sz="25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42197"/>
            <a:ext cx="7924800" cy="791473"/>
          </a:xfrm>
        </p:spPr>
        <p:txBody>
          <a:bodyPr/>
          <a:lstStyle/>
          <a:p>
            <a:r>
              <a:rPr lang="en-US" sz="3600" dirty="0" smtClean="0"/>
              <a:t>What Does the ICM Do? </a:t>
            </a:r>
            <a:endParaRPr lang="en-US" sz="3600" dirty="0"/>
          </a:p>
        </p:txBody>
      </p:sp>
      <p:pic>
        <p:nvPicPr>
          <p:cNvPr id="7" name="Content Placeholder 4" descr="photo (4).jpg"/>
          <p:cNvPicPr>
            <a:picLocks noGrp="1" noChangeAspect="1"/>
          </p:cNvPicPr>
          <p:nvPr>
            <p:ph sz="quarter" idx="14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" t="242" r="20733" b="-242"/>
          <a:stretch/>
        </p:blipFill>
        <p:spPr>
          <a:xfrm>
            <a:off x="5264426" y="1794012"/>
            <a:ext cx="3269974" cy="4114800"/>
          </a:xfrm>
        </p:spPr>
      </p:pic>
    </p:spTree>
    <p:extLst>
      <p:ext uri="{BB962C8B-B14F-4D97-AF65-F5344CB8AC3E}">
        <p14:creationId xmlns:p14="http://schemas.microsoft.com/office/powerpoint/2010/main" val="46058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5334" y="3046040"/>
            <a:ext cx="671688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897855" y="1600347"/>
            <a:ext cx="0" cy="4791765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89464" y="5836447"/>
            <a:ext cx="2246489" cy="464502"/>
          </a:xfrm>
          <a:prstGeom prst="rect">
            <a:avLst/>
          </a:prstGeom>
          <a:solidFill>
            <a:schemeClr val="tx1">
              <a:lumMod val="50000"/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Goal 5</a:t>
            </a:r>
            <a:endParaRPr lang="en-US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406399" y="1707443"/>
            <a:ext cx="2246489" cy="465667"/>
          </a:xfrm>
          <a:prstGeom prst="rect">
            <a:avLst/>
          </a:prstGeom>
          <a:solidFill>
            <a:schemeClr val="tx1">
              <a:lumMod val="50000"/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Goal 1</a:t>
            </a:r>
            <a:endParaRPr lang="en-US" sz="2800" b="1" dirty="0"/>
          </a:p>
        </p:txBody>
      </p:sp>
      <p:sp>
        <p:nvSpPr>
          <p:cNvPr id="12" name="Rectangle 11"/>
          <p:cNvSpPr/>
          <p:nvPr/>
        </p:nvSpPr>
        <p:spPr>
          <a:xfrm>
            <a:off x="389464" y="4840341"/>
            <a:ext cx="2246489" cy="465667"/>
          </a:xfrm>
          <a:prstGeom prst="rect">
            <a:avLst/>
          </a:prstGeom>
          <a:solidFill>
            <a:schemeClr val="tx1">
              <a:lumMod val="50000"/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Goal 4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012724" y="1588535"/>
            <a:ext cx="6131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Reclaiming Freedoms</a:t>
            </a:r>
          </a:p>
          <a:p>
            <a:r>
              <a:rPr lang="en-US" sz="1600" i="1" dirty="0" smtClean="0"/>
              <a:t>      A world in which everyone knows and can claim their rights</a:t>
            </a:r>
            <a:endParaRPr lang="en-US" sz="1600" i="1" dirty="0"/>
          </a:p>
        </p:txBody>
      </p:sp>
      <p:sp>
        <p:nvSpPr>
          <p:cNvPr id="16" name="Rectangle 15"/>
          <p:cNvSpPr/>
          <p:nvPr/>
        </p:nvSpPr>
        <p:spPr>
          <a:xfrm>
            <a:off x="392287" y="2761178"/>
            <a:ext cx="2246489" cy="465667"/>
          </a:xfrm>
          <a:prstGeom prst="rect">
            <a:avLst/>
          </a:prstGeom>
          <a:solidFill>
            <a:schemeClr val="tx1">
              <a:lumMod val="50000"/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Goal 2</a:t>
            </a:r>
            <a:endParaRPr lang="en-US" sz="2800" b="1" dirty="0"/>
          </a:p>
        </p:txBody>
      </p:sp>
      <p:sp>
        <p:nvSpPr>
          <p:cNvPr id="21" name="Rectangle 20"/>
          <p:cNvSpPr/>
          <p:nvPr/>
        </p:nvSpPr>
        <p:spPr>
          <a:xfrm>
            <a:off x="389464" y="3808221"/>
            <a:ext cx="2246489" cy="465667"/>
          </a:xfrm>
          <a:prstGeom prst="rect">
            <a:avLst/>
          </a:prstGeom>
          <a:solidFill>
            <a:schemeClr val="tx1">
              <a:lumMod val="50000"/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Goal 3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012724" y="2635690"/>
            <a:ext cx="6131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Securing Equal Rights for All</a:t>
            </a:r>
            <a:endParaRPr lang="en-US" sz="2800" dirty="0"/>
          </a:p>
          <a:p>
            <a:r>
              <a:rPr lang="en-US" sz="1600" i="1" dirty="0" smtClean="0"/>
              <a:t>      A </a:t>
            </a:r>
            <a:r>
              <a:rPr lang="en-US" sz="1600" i="1" dirty="0"/>
              <a:t>world in which human rights </a:t>
            </a:r>
            <a:r>
              <a:rPr lang="en-US" sz="1600" i="1" dirty="0" smtClean="0"/>
              <a:t>and </a:t>
            </a:r>
            <a:r>
              <a:rPr lang="en-US" sz="1600" i="1" dirty="0"/>
              <a:t>justice are enjoyed </a:t>
            </a:r>
            <a:r>
              <a:rPr lang="en-US" sz="1600" i="1" dirty="0" smtClean="0"/>
              <a:t>without discrimination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3012725" y="3675083"/>
            <a:ext cx="6131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Responding to Crisis</a:t>
            </a:r>
            <a:endParaRPr lang="en-US" sz="2800" dirty="0"/>
          </a:p>
          <a:p>
            <a:r>
              <a:rPr lang="en-US" sz="1600" i="1" dirty="0" smtClean="0"/>
              <a:t>      A </a:t>
            </a:r>
            <a:r>
              <a:rPr lang="en-US" sz="1600" i="1" dirty="0"/>
              <a:t>world in which people are protected during conflict </a:t>
            </a:r>
            <a:r>
              <a:rPr lang="en-US" sz="1600" i="1" dirty="0" smtClean="0"/>
              <a:t>and crises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3012724" y="4696476"/>
            <a:ext cx="6131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Ensuring Accountability</a:t>
            </a:r>
            <a:endParaRPr lang="en-US" sz="2800" dirty="0"/>
          </a:p>
          <a:p>
            <a:r>
              <a:rPr lang="en-US" sz="1600" i="1" dirty="0" smtClean="0"/>
              <a:t>      A </a:t>
            </a:r>
            <a:r>
              <a:rPr lang="en-US" sz="1600" i="1" dirty="0"/>
              <a:t>world in which human rights abusers are held accountable </a:t>
            </a:r>
            <a:endParaRPr lang="en-US" sz="1600" b="1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3012725" y="5717869"/>
            <a:ext cx="6131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Maximizing Our Resources &amp; Engagement</a:t>
            </a:r>
          </a:p>
          <a:p>
            <a:r>
              <a:rPr lang="en-US" sz="1600" i="1" dirty="0" smtClean="0"/>
              <a:t>      A </a:t>
            </a:r>
            <a:r>
              <a:rPr lang="en-US" sz="1600" i="1" dirty="0"/>
              <a:t>truly global </a:t>
            </a:r>
            <a:r>
              <a:rPr lang="en-US" sz="1600" i="1" dirty="0" smtClean="0"/>
              <a:t>movement </a:t>
            </a:r>
            <a:r>
              <a:rPr lang="en-US" sz="1600" i="1" dirty="0"/>
              <a:t>of people </a:t>
            </a:r>
            <a:r>
              <a:rPr lang="en-US" sz="1600" i="1" dirty="0" smtClean="0"/>
              <a:t>defending </a:t>
            </a:r>
            <a:r>
              <a:rPr lang="en-US" sz="1600" i="1" dirty="0"/>
              <a:t>human rights for all </a:t>
            </a:r>
            <a:endParaRPr lang="en-US" sz="1600" b="1" dirty="0"/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366889" y="133527"/>
            <a:ext cx="8480777" cy="105180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smtClean="0"/>
              <a:t>ISSUEs before the 2017 council:</a:t>
            </a:r>
            <a:br>
              <a:rPr lang="en-US" sz="2800" dirty="0" smtClean="0"/>
            </a:br>
            <a:r>
              <a:rPr lang="en-US" sz="600" dirty="0" smtClean="0"/>
              <a:t/>
            </a:r>
            <a:br>
              <a:rPr lang="en-US" sz="600" dirty="0" smtClean="0"/>
            </a:br>
            <a:r>
              <a:rPr lang="en-US" sz="2400" i="1" dirty="0" smtClean="0">
                <a:solidFill>
                  <a:srgbClr val="DCB540"/>
                </a:solidFill>
              </a:rPr>
              <a:t>GUIDED BY AMNESTY’S GLOBAL Strategic </a:t>
            </a:r>
            <a:r>
              <a:rPr lang="en-US" sz="2400" i="1" dirty="0" err="1" smtClean="0">
                <a:solidFill>
                  <a:srgbClr val="DCB540"/>
                </a:solidFill>
              </a:rPr>
              <a:t>GoalS</a:t>
            </a:r>
            <a:endParaRPr lang="en-US" sz="2400" i="1" dirty="0">
              <a:solidFill>
                <a:srgbClr val="DCB5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63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/>
      <p:bldP spid="16" grpId="0" animBg="1"/>
      <p:bldP spid="21" grpId="0" animBg="1"/>
      <p:bldP spid="15" grpId="0"/>
      <p:bldP spid="18" grpId="0"/>
      <p:bldP spid="20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09" y="324333"/>
            <a:ext cx="8480777" cy="1051806"/>
          </a:xfrm>
        </p:spPr>
        <p:txBody>
          <a:bodyPr/>
          <a:lstStyle/>
          <a:p>
            <a:r>
              <a:rPr lang="en-US" sz="2800" dirty="0" smtClean="0"/>
              <a:t>                issues before the 2017 council:</a:t>
            </a:r>
            <a:br>
              <a:rPr lang="en-US" sz="2800" dirty="0" smtClean="0"/>
            </a:br>
            <a:r>
              <a:rPr lang="en-US" sz="600" dirty="0" smtClean="0"/>
              <a:t/>
            </a:r>
            <a:br>
              <a:rPr lang="en-US" sz="6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2400" b="1" i="1" dirty="0" smtClean="0">
                <a:solidFill>
                  <a:srgbClr val="DCB540"/>
                </a:solidFill>
              </a:rPr>
              <a:t>Governance</a:t>
            </a:r>
            <a:endParaRPr lang="en-US" sz="2400" b="1" i="1" dirty="0">
              <a:solidFill>
                <a:srgbClr val="DCB54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66888" y="1749287"/>
            <a:ext cx="8480777" cy="462169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Governance </a:t>
            </a:r>
            <a:r>
              <a:rPr lang="en-US" sz="2800" dirty="0"/>
              <a:t>System </a:t>
            </a:r>
            <a:r>
              <a:rPr lang="en-US" sz="2800" dirty="0" smtClean="0"/>
              <a:t>Reforms </a:t>
            </a:r>
          </a:p>
          <a:p>
            <a:pPr lvl="1"/>
            <a:r>
              <a:rPr lang="en-US" sz="2800" dirty="0" smtClean="0"/>
              <a:t>Global Assembly to replace ICM and Chairs meeting</a:t>
            </a:r>
          </a:p>
          <a:p>
            <a:pPr lvl="1"/>
            <a:r>
              <a:rPr lang="en-US" sz="2800" dirty="0"/>
              <a:t>A</a:t>
            </a:r>
            <a:r>
              <a:rPr lang="en-US" sz="2800" dirty="0" smtClean="0"/>
              <a:t>uthority of Global Assembly and International Board</a:t>
            </a:r>
            <a:endParaRPr lang="en-US" sz="2800" dirty="0"/>
          </a:p>
          <a:p>
            <a:pPr lvl="1"/>
            <a:r>
              <a:rPr lang="en-US" sz="2800" dirty="0" smtClean="0"/>
              <a:t>3-person delegation</a:t>
            </a:r>
          </a:p>
          <a:p>
            <a:pPr lvl="1"/>
            <a:r>
              <a:rPr lang="en-US" sz="2800" dirty="0" smtClean="0"/>
              <a:t>Voting changes</a:t>
            </a:r>
          </a:p>
          <a:p>
            <a:pPr lvl="1"/>
            <a:endParaRPr lang="en-US" sz="1200" dirty="0"/>
          </a:p>
          <a:p>
            <a:r>
              <a:rPr lang="en-US" sz="2800" dirty="0" smtClean="0"/>
              <a:t>Mechanism to Appeal Decisions of International Board</a:t>
            </a:r>
          </a:p>
          <a:p>
            <a:endParaRPr lang="en-US" sz="1300" dirty="0" smtClean="0"/>
          </a:p>
          <a:p>
            <a:r>
              <a:rPr lang="en-US" sz="2800" dirty="0" smtClean="0"/>
              <a:t>Assessing Impact on Gender and Diversity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305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4816"/>
            <a:ext cx="7924800" cy="554304"/>
          </a:xfrm>
        </p:spPr>
        <p:txBody>
          <a:bodyPr/>
          <a:lstStyle/>
          <a:p>
            <a:pPr algn="ctr"/>
            <a:r>
              <a:rPr lang="en-US" sz="2800" dirty="0" smtClean="0"/>
              <a:t>Proposed global governance model: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19165" t="16013" r="9924" b="11754"/>
          <a:stretch/>
        </p:blipFill>
        <p:spPr bwMode="auto">
          <a:xfrm>
            <a:off x="442912" y="1127284"/>
            <a:ext cx="8258175" cy="5257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9192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384" y="322578"/>
            <a:ext cx="8662994" cy="1051806"/>
          </a:xfrm>
        </p:spPr>
        <p:txBody>
          <a:bodyPr/>
          <a:lstStyle/>
          <a:p>
            <a:r>
              <a:rPr lang="en-US" sz="2800" dirty="0" smtClean="0"/>
              <a:t>                issues before the 2017 council:</a:t>
            </a:r>
            <a:br>
              <a:rPr lang="en-US" sz="28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2400" b="1" i="1" dirty="0" smtClean="0">
                <a:solidFill>
                  <a:srgbClr val="DCB540"/>
                </a:solidFill>
              </a:rPr>
              <a:t>organization </a:t>
            </a:r>
            <a:endParaRPr lang="en-US" sz="2400" b="1" i="1" dirty="0">
              <a:solidFill>
                <a:srgbClr val="DCB54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0026" y="2037520"/>
            <a:ext cx="7924800" cy="398559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Coordinated budgeting by IS and AI Sections</a:t>
            </a:r>
          </a:p>
          <a:p>
            <a:endParaRPr lang="en-US" sz="2000" dirty="0" smtClean="0"/>
          </a:p>
          <a:p>
            <a:r>
              <a:rPr lang="en-US" sz="2800" dirty="0" smtClean="0"/>
              <a:t>Role of AI Sections/Structures</a:t>
            </a:r>
          </a:p>
          <a:p>
            <a:endParaRPr lang="en-US" sz="2000" dirty="0" smtClean="0"/>
          </a:p>
          <a:p>
            <a:r>
              <a:rPr lang="en-US" sz="2800" dirty="0" smtClean="0"/>
              <a:t>Supporting AI Sections Worldwide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800" dirty="0" smtClean="0"/>
              <a:t>Funding our Global Presence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Right Brace 3"/>
          <p:cNvSpPr/>
          <p:nvPr/>
        </p:nvSpPr>
        <p:spPr>
          <a:xfrm>
            <a:off x="5715000" y="3190461"/>
            <a:ext cx="1123122" cy="2474844"/>
          </a:xfrm>
          <a:prstGeom prst="rightBrace">
            <a:avLst/>
          </a:prstGeom>
          <a:ln w="19050">
            <a:solidFill>
              <a:srgbClr val="DCB5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38122" y="4080011"/>
            <a:ext cx="2087217" cy="831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400" dirty="0" smtClean="0"/>
              <a:t>May be combined </a:t>
            </a:r>
          </a:p>
          <a:p>
            <a:pPr marL="0" indent="0">
              <a:buNone/>
            </a:pPr>
            <a:r>
              <a:rPr lang="en-US" sz="3400" dirty="0" smtClean="0"/>
              <a:t>into one resolution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305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51" y="255965"/>
            <a:ext cx="8480777" cy="1051806"/>
          </a:xfrm>
        </p:spPr>
        <p:txBody>
          <a:bodyPr/>
          <a:lstStyle/>
          <a:p>
            <a:r>
              <a:rPr lang="en-US" sz="2800" dirty="0" smtClean="0"/>
              <a:t>                 KEY ISSUES before the 2017 council:</a:t>
            </a:r>
            <a:br>
              <a:rPr lang="en-US" sz="2800" dirty="0" smtClean="0"/>
            </a:br>
            <a:r>
              <a:rPr lang="en-US" sz="600" dirty="0" smtClean="0"/>
              <a:t/>
            </a:r>
            <a:br>
              <a:rPr lang="en-US" sz="600" dirty="0" smtClean="0"/>
            </a:br>
            <a:r>
              <a:rPr lang="en-US" sz="600" dirty="0" smtClean="0"/>
              <a:t/>
            </a:r>
            <a:br>
              <a:rPr lang="en-US" sz="600" dirty="0" smtClean="0"/>
            </a:br>
            <a:r>
              <a:rPr lang="en-US" sz="2400" b="1" i="1" dirty="0" smtClean="0">
                <a:solidFill>
                  <a:srgbClr val="DCB540"/>
                </a:solidFill>
              </a:rPr>
              <a:t>HUMAN RIGHTS POLICY</a:t>
            </a:r>
            <a:endParaRPr lang="en-US" sz="2400" b="1" i="1" dirty="0">
              <a:solidFill>
                <a:srgbClr val="DCB54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9288" y="2017376"/>
            <a:ext cx="3956633" cy="4544291"/>
          </a:xfrm>
        </p:spPr>
        <p:txBody>
          <a:bodyPr wrap="square">
            <a:normAutofit fontScale="25000" lnSpcReduction="20000"/>
          </a:bodyPr>
          <a:lstStyle/>
          <a:p>
            <a:pPr>
              <a:spcAft>
                <a:spcPts val="1800"/>
              </a:spcAft>
            </a:pPr>
            <a:r>
              <a:rPr lang="en-US" sz="11200" dirty="0" smtClean="0"/>
              <a:t>Military occupation</a:t>
            </a:r>
          </a:p>
          <a:p>
            <a:pPr>
              <a:spcAft>
                <a:spcPts val="1800"/>
              </a:spcAft>
            </a:pPr>
            <a:r>
              <a:rPr lang="en-US" sz="11200" dirty="0" smtClean="0"/>
              <a:t>Position on the Occupied Palestinian Territories</a:t>
            </a:r>
            <a:endParaRPr lang="en-US" sz="11200" dirty="0"/>
          </a:p>
          <a:p>
            <a:pPr>
              <a:spcAft>
                <a:spcPts val="1800"/>
              </a:spcAft>
            </a:pPr>
            <a:r>
              <a:rPr lang="en-US" sz="11200" dirty="0" smtClean="0"/>
              <a:t>Drug policies &amp; human rights</a:t>
            </a:r>
            <a:endParaRPr lang="en-US" sz="11200" dirty="0"/>
          </a:p>
          <a:p>
            <a:pPr>
              <a:spcAft>
                <a:spcPts val="1800"/>
              </a:spcAft>
            </a:pPr>
            <a:r>
              <a:rPr lang="en-US" sz="11200" dirty="0" smtClean="0"/>
              <a:t>Review of AI policy on </a:t>
            </a:r>
            <a:r>
              <a:rPr lang="en-US" sz="11200" dirty="0" smtClean="0"/>
              <a:t>abortion</a:t>
            </a:r>
            <a:endParaRPr lang="en-US" sz="11200" dirty="0" smtClean="0"/>
          </a:p>
          <a:p>
            <a:endParaRPr lang="en-US" sz="9600" dirty="0" smtClean="0"/>
          </a:p>
          <a:p>
            <a:endParaRPr lang="en-US" sz="2800" dirty="0" smtClean="0"/>
          </a:p>
          <a:p>
            <a:endParaRPr lang="en-US" sz="2400" dirty="0" smtClean="0"/>
          </a:p>
          <a:p>
            <a:endParaRPr lang="en-US" sz="900" dirty="0"/>
          </a:p>
          <a:p>
            <a:endParaRPr lang="en-US" sz="2400" dirty="0" smtClean="0"/>
          </a:p>
          <a:p>
            <a:endParaRPr lang="en-US" sz="9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01211" y="2017376"/>
            <a:ext cx="4283765" cy="4001105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</a:pPr>
            <a:r>
              <a:rPr lang="en-US" sz="4500" dirty="0" smtClean="0"/>
              <a:t>Elections and democracy</a:t>
            </a:r>
          </a:p>
          <a:p>
            <a:pPr>
              <a:spcAft>
                <a:spcPts val="1800"/>
              </a:spcAft>
            </a:pPr>
            <a:r>
              <a:rPr lang="en-US" sz="4500" dirty="0"/>
              <a:t>Climate </a:t>
            </a:r>
            <a:r>
              <a:rPr lang="en-US" sz="4500" dirty="0" smtClean="0"/>
              <a:t>change</a:t>
            </a:r>
          </a:p>
          <a:p>
            <a:pPr>
              <a:spcAft>
                <a:spcPts val="1800"/>
              </a:spcAft>
            </a:pPr>
            <a:r>
              <a:rPr lang="en-US" sz="4500" dirty="0" smtClean="0"/>
              <a:t>Rights </a:t>
            </a:r>
            <a:r>
              <a:rPr lang="en-US" sz="4500" dirty="0"/>
              <a:t>of people with disabilities</a:t>
            </a:r>
          </a:p>
          <a:p>
            <a:pPr>
              <a:spcAft>
                <a:spcPts val="1800"/>
              </a:spcAft>
            </a:pPr>
            <a:r>
              <a:rPr lang="en-US" sz="4500" dirty="0"/>
              <a:t>Banks and arms trade</a:t>
            </a:r>
          </a:p>
          <a:p>
            <a:pPr>
              <a:spcAft>
                <a:spcPts val="1800"/>
              </a:spcAft>
            </a:pPr>
            <a:r>
              <a:rPr lang="en-US" sz="4500" dirty="0" smtClean="0"/>
              <a:t>Further </a:t>
            </a:r>
            <a:r>
              <a:rPr lang="en-US" sz="4500" dirty="0"/>
              <a:t>research on sex work issues</a:t>
            </a:r>
          </a:p>
          <a:p>
            <a:endParaRPr lang="en-US" sz="2800" dirty="0" smtClean="0"/>
          </a:p>
          <a:p>
            <a:endParaRPr lang="en-US" sz="2400" dirty="0" smtClean="0"/>
          </a:p>
          <a:p>
            <a:endParaRPr lang="en-US" sz="900" dirty="0" smtClean="0"/>
          </a:p>
          <a:p>
            <a:endParaRPr lang="en-US" sz="2400" dirty="0" smtClean="0"/>
          </a:p>
          <a:p>
            <a:endParaRPr lang="en-US" sz="900" dirty="0" smtClean="0"/>
          </a:p>
          <a:p>
            <a:pPr marL="0" indent="0">
              <a:buFont typeface="Arial" pitchFamily="34" charset="0"/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938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P8220310.jpg"/>
          <p:cNvPicPr>
            <a:picLocks noGrp="1" noChangeAspect="1"/>
          </p:cNvPicPr>
          <p:nvPr>
            <p:ph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2" r="15972"/>
          <a:stretch>
            <a:fillRect/>
          </a:stretch>
        </p:blipFill>
        <p:spPr>
          <a:xfrm>
            <a:off x="3809996" y="403729"/>
            <a:ext cx="4639733" cy="5041939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9667" y="2179638"/>
            <a:ext cx="7673622" cy="1143000"/>
          </a:xfrm>
        </p:spPr>
        <p:txBody>
          <a:bodyPr/>
          <a:lstStyle/>
          <a:p>
            <a:r>
              <a:rPr lang="en-US" dirty="0" smtClean="0"/>
              <a:t>Brief Q &amp; 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65217" y="5445668"/>
            <a:ext cx="4540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Youth from across the movement at the 2013 ICM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89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8442</TotalTime>
  <Words>425</Words>
  <Application>Microsoft Office PowerPoint</Application>
  <PresentationFormat>On-screen Show (4:3)</PresentationFormat>
  <Paragraphs>135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Narrow</vt:lpstr>
      <vt:lpstr>Calibri</vt:lpstr>
      <vt:lpstr>Cambria</vt:lpstr>
      <vt:lpstr>Horizon</vt:lpstr>
      <vt:lpstr>33rd International Council Meeting  August 2017</vt:lpstr>
      <vt:lpstr>PowerPoint Presentation</vt:lpstr>
      <vt:lpstr>What Does the ICM Do? </vt:lpstr>
      <vt:lpstr>PowerPoint Presentation</vt:lpstr>
      <vt:lpstr>                issues before the 2017 council:   Governance</vt:lpstr>
      <vt:lpstr>Proposed global governance model:</vt:lpstr>
      <vt:lpstr>                issues before the 2017 council:  organization </vt:lpstr>
      <vt:lpstr>                 KEY ISSUES before the 2017 council:   HUMAN RIGHTS POLICY</vt:lpstr>
      <vt:lpstr>Brief Q &amp; A</vt:lpstr>
      <vt:lpstr>Breakout! </vt:lpstr>
      <vt:lpstr>AIUSA 2017 ICM consultation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Consultation: AIUSA’s Human Rights Priorities For 2013</dc:title>
  <dc:creator>Donald Bierer</dc:creator>
  <cp:lastModifiedBy>user</cp:lastModifiedBy>
  <cp:revision>191</cp:revision>
  <dcterms:created xsi:type="dcterms:W3CDTF">2014-02-18T04:12:03Z</dcterms:created>
  <dcterms:modified xsi:type="dcterms:W3CDTF">2017-03-12T15:19:02Z</dcterms:modified>
</cp:coreProperties>
</file>